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7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0000"/>
    <a:srgbClr val="20396D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53" autoAdjust="0"/>
    <p:restoredTop sz="96374" autoAdjust="0"/>
  </p:normalViewPr>
  <p:slideViewPr>
    <p:cSldViewPr>
      <p:cViewPr varScale="1">
        <p:scale>
          <a:sx n="110" d="100"/>
          <a:sy n="110" d="100"/>
        </p:scale>
        <p:origin x="13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4/19/2022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numb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9298C-2E9E-4E3F-82C8-60A2EED583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800" y="609600"/>
            <a:ext cx="7772400" cy="457200"/>
          </a:xfrm>
        </p:spPr>
        <p:txBody>
          <a:bodyPr/>
          <a:lstStyle>
            <a:lvl1pPr>
              <a:defRPr sz="2400" b="1">
                <a:solidFill>
                  <a:srgbClr val="000099"/>
                </a:solidFill>
              </a:defRPr>
            </a:lvl1pPr>
          </a:lstStyle>
          <a:p>
            <a:r>
              <a:rPr lang="en-US" dirty="0"/>
              <a:t>Book title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C75D4F1-CB37-4CE0-983C-8406904B2B8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05000" y="1676400"/>
            <a:ext cx="5334000" cy="609600"/>
          </a:xfrm>
        </p:spPr>
        <p:txBody>
          <a:bodyPr/>
          <a:lstStyle>
            <a:lvl1pPr marL="0" indent="0" algn="ctr">
              <a:buNone/>
              <a:defRPr sz="3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Chapter X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D01CB5-9945-4C9B-9918-8CA19A7268A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05000" y="2590800"/>
            <a:ext cx="5334000" cy="914400"/>
          </a:xfrm>
        </p:spPr>
        <p:txBody>
          <a:bodyPr/>
          <a:lstStyle>
            <a:lvl1pPr marL="0" indent="0" algn="ctr">
              <a:buNone/>
              <a:defRPr sz="4800" b="1"/>
            </a:lvl1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A27A70-7FFF-4919-9745-58612D6379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1E8C-669A-4FAF-AC57-930E4708D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901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20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11430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37338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A428B99-D0BB-4B7F-A30C-E347F02920DF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914400" y="3505200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38200" y="1143000"/>
            <a:ext cx="7391400" cy="2209799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84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066800"/>
            <a:ext cx="7315200" cy="2514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730079"/>
            <a:ext cx="7391400" cy="45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00009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heading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 hasCustomPrompt="1"/>
          </p:nvPr>
        </p:nvSpPr>
        <p:spPr>
          <a:xfrm>
            <a:off x="914400" y="4267200"/>
            <a:ext cx="7315200" cy="1676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14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22138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3319598"/>
            <a:ext cx="7315200" cy="2438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9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17566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895600"/>
            <a:ext cx="7315200" cy="16334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4605202"/>
            <a:ext cx="7391400" cy="1414598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246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Image_Text_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812800" y="1062758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812800" y="2100398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12800" y="3581400"/>
            <a:ext cx="7391400" cy="918442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 algn="l">
              <a:defRPr sz="1400">
                <a:latin typeface="Times New Roman"/>
              </a:defRPr>
            </a:lvl1pPr>
          </a:lstStyle>
          <a:p>
            <a:pPr>
              <a:defRPr/>
            </a:pPr>
            <a:endParaRPr lang="en-US" dirty="0"/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itchFamily="34" charset="0"/>
              </a:rPr>
              <a:t>C7, Slide </a:t>
            </a:r>
            <a:fld id="{5ECE9829-65B2-40C6-AEFF-7C648FF56A9C}" type="slidenum">
              <a:rPr lang="en-US" sz="900" smtClean="0">
                <a:solidFill>
                  <a:schemeClr val="bg1"/>
                </a:solidFill>
                <a:latin typeface="Arial Narrow" pitchFamily="34" charset="0"/>
              </a:rPr>
              <a:pPr algn="r">
                <a:defRPr/>
              </a:pPr>
              <a:t>‹#›</a:t>
            </a:fld>
            <a:endParaRPr lang="en-US" sz="9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EF58C0E8-60FA-4BC0-AAD9-770871265AB3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2800" y="4572000"/>
            <a:ext cx="7315200" cy="140480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7163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4876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layout_2-lin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74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463040"/>
            <a:ext cx="7391400" cy="449580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i="1" kern="1200">
                <a:solidFill>
                  <a:schemeClr val="bg1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Murach's C++ Programming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2018, Mike Murach &amp; Associates,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70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 hasCustomPrompt="1"/>
          </p:nvPr>
        </p:nvSpPr>
        <p:spPr>
          <a:xfrm>
            <a:off x="914400" y="1143000"/>
            <a:ext cx="7315200" cy="4800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insert image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22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4495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6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_Text_Tab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B67ED070-8611-4D83-A3C6-478B69003052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914400" y="1143000"/>
            <a:ext cx="7315200" cy="1828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200" y="6233011"/>
            <a:ext cx="27432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4D9C3774-0346-4267-B01B-B6DD528B9FDC}"/>
              </a:ext>
            </a:extLst>
          </p:cNvPr>
          <p:cNvSpPr>
            <a:spLocks noGrp="1"/>
          </p:cNvSpPr>
          <p:nvPr>
            <p:ph type="tbl" sz="quarter" idx="14" hasCustomPrompt="1"/>
          </p:nvPr>
        </p:nvSpPr>
        <p:spPr>
          <a:xfrm>
            <a:off x="914400" y="3810000"/>
            <a:ext cx="7315200" cy="2057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table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062CE6-0142-4A17-BF14-B9B5257BF8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200400"/>
            <a:ext cx="7315200" cy="53340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3910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27432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3892100"/>
            <a:ext cx="6934200" cy="2049956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Console_Text_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38200" y="1066800"/>
            <a:ext cx="7391400" cy="990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1295400" y="2150899"/>
            <a:ext cx="6934200" cy="815635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838200" y="3347534"/>
            <a:ext cx="7391400" cy="149673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4982112"/>
            <a:ext cx="6934200" cy="885288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9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e_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4989"/>
            <a:ext cx="7315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l">
              <a:defRPr sz="2400" b="1" i="0" baseline="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1295400" y="1143000"/>
            <a:ext cx="6934200" cy="3200400"/>
          </a:xfrm>
          <a:solidFill>
            <a:schemeClr val="bg1">
              <a:lumMod val="95000"/>
            </a:schemeClr>
          </a:solidFill>
          <a:ln w="31750" cmpd="thickThin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0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solidFill>
            <a:srgbClr val="20396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76200" y="6248400"/>
            <a:ext cx="2743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50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 Narrow" pitchFamily="34" charset="0"/>
              </a:defRPr>
            </a:lvl1pPr>
          </a:lstStyle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830" y="6397412"/>
            <a:ext cx="1228170" cy="2319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89" r:id="rId3"/>
    <p:sldLayoutId id="2147483679" r:id="rId4"/>
    <p:sldLayoutId id="2147483686" r:id="rId5"/>
    <p:sldLayoutId id="2147483691" r:id="rId6"/>
    <p:sldLayoutId id="2147483680" r:id="rId7"/>
    <p:sldLayoutId id="2147483683" r:id="rId8"/>
    <p:sldLayoutId id="2147483681" r:id="rId9"/>
    <p:sldLayoutId id="2147483674" r:id="rId10"/>
    <p:sldLayoutId id="2147483687" r:id="rId11"/>
    <p:sldLayoutId id="2147483690" r:id="rId12"/>
    <p:sldLayoutId id="2147483676" r:id="rId13"/>
    <p:sldLayoutId id="2147483675" r:id="rId14"/>
    <p:sldLayoutId id="2147483684" r:id="rId15"/>
    <p:sldLayoutId id="2147483692" r:id="rId16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39E6-CBAB-4D34-86FB-7A3994E32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Murach’s</a:t>
            </a:r>
            <a:r>
              <a:rPr lang="en-US" dirty="0"/>
              <a:t> PHP and MySQL (4</a:t>
            </a:r>
            <a:r>
              <a:rPr lang="en-US" baseline="30000" dirty="0"/>
              <a:t>th</a:t>
            </a:r>
            <a:r>
              <a:rPr lang="en-US" dirty="0"/>
              <a:t> Edition)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B4F3BF-E882-4FDD-BF7D-5A4B763B88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Chapter 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16D83-BE49-4784-8094-3F5B093151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57400" y="2590800"/>
            <a:ext cx="5029200" cy="914400"/>
          </a:xfrm>
        </p:spPr>
        <p:txBody>
          <a:bodyPr/>
          <a:lstStyle/>
          <a:p>
            <a:r>
              <a:rPr lang="en-US" dirty="0"/>
              <a:t>How to work with form data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4957F-70DD-4276-9D6A-A8EA860A9A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2022, Mike Murach &amp; Associates, Inc.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23-2D1C-4227-9DEF-8261D6E5FD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790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FC063F7-EFF4-4D3D-96BA-A52265994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that uses a loop to process the array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6DBEF9-3BE1-48EE-A14B-6FFE908BC5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$toppings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'top',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FILTER_SANITIZE_SPECIAL_CHARS,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FILTER_REQUIRE_ARRAY);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($toppings !== NULL)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foreach($toppings as $key =&gt; $value)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echo $key. ' = ' . $value . '&lt;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'No toppings selected.';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message displayed by the browser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13F6C4DA-E573-4134-8BAC-0F7BE99E415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199" y="4800600"/>
            <a:ext cx="3657601" cy="76275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DBA62-409A-4AF7-B7F3-454B33B96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84AC38-479E-4B58-B0DE-C005F1B6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10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510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2F158D-6213-4EAC-88B8-E275D7357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HTML for a drop-down list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28D40DB-FB50-4D87-B730-1C89528B9EB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&lt;select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value="visa"&gt;Visa&lt;/option&gt;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"&gt;MasterCard&lt;/option&gt;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value="discover"&gt;Discover&lt;/option&gt;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&lt;/select&gt;</a:t>
            </a:r>
          </a:p>
          <a:p>
            <a:pPr marL="0" marR="0">
              <a:spcBef>
                <a:spcPts val="9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drop-down list in a browser</a:t>
            </a:r>
          </a:p>
          <a:p>
            <a:endParaRPr lang="en-US" sz="1600" dirty="0"/>
          </a:p>
        </p:txBody>
      </p:sp>
      <p:pic>
        <p:nvPicPr>
          <p:cNvPr id="10" name="Content Placeholder 9" descr="Title describes slide">
            <a:extLst>
              <a:ext uri="{FF2B5EF4-FFF2-40B4-BE49-F238E27FC236}">
                <a16:creationId xmlns:a16="http://schemas.microsoft.com/office/drawing/2014/main" id="{48FCF9B2-406E-47D1-B433-15A7127CCED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2971800"/>
            <a:ext cx="2513232" cy="91440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ADC3E41-D591-4EC6-ACF5-BCED3D23261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2800" y="3995602"/>
            <a:ext cx="7391400" cy="1414598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HTML to set a default option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&lt;option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en-US" sz="1600" b="1" dirty="0">
                <a:effectLst/>
                <a:highlight>
                  <a:srgbClr val="FFFF00"/>
                </a:highlight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&gt;MasterCard&lt;/option&gt;</a:t>
            </a:r>
          </a:p>
          <a:p>
            <a:pPr marL="0" marR="0">
              <a:spcBef>
                <a:spcPts val="12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PHP to access the drop-down list data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454832-A814-487E-9B6B-50ABAD8F5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2F794-6BD7-43A5-940A-8DF40305F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11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8253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AF6D5DF-029E-494A-BB79-D1D14B1DF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list box that doesn’t allow multiple selections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BE784A0-9A0A-4B3C-8AA8-2446FE290E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&lt;select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size="3"&gt;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value="visa"&gt;Visa&lt;/option&gt;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"&gt;MasterCard&lt;/option&gt;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value="discover"&gt;Discover&lt;/option&gt;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&lt;/select&gt;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list box in a browser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9FC74E83-834B-486B-90DE-77F0847386F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3097040"/>
            <a:ext cx="3276600" cy="94109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1FFF17-7CEE-414F-9B6C-6A9497E1F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4B226D-560B-40BE-B024-8AA6BD6F0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12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260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ABF1DA7-6966-4F52-AB2F-654579EA8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list box that allows multiple selections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C09FEC-FB54-4CFC-8F59-7B59609AB64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&lt;select name="top[]" size="3" multiple&gt;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value="pep" selected&gt;Pepperoni&lt;/option&gt;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"&gt;Mushrooms&lt;/option&gt;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&lt;option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"&gt;Olives&lt;/option&gt;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&lt;/select&gt;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list box in a browser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9CE348C0-D98B-4695-BEA6-819187F0C57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22471" y="3093638"/>
            <a:ext cx="3286029" cy="94496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C7D91-B1B1-45AB-9CEA-A2E3395BD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598766-1C98-44FB-823A-50BD651B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13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05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6CAE0-C36E-4A08-B9B4-0184CC85E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for a list box that allows multiple selections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E7F00-37B6-4F4C-BC77-61620D973D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$toppings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'top',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FILTER_SANITIZE_SPECIAL_CHARS,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FILTER_REQUIRE_ARRAY);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($toppings !== NULL)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foreach ($toppings as $key =&gt; $value)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echo $key. ' = ' . $value . '&lt;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&gt;'; // 0 = pep, 1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msh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 else {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echo 'No toppings selected.';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39BD93-69E0-4A92-9ACD-A7FABF514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730EAD-A11C-44E3-B7C6-8186E178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3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518E240-924F-4FC5-B0A0-CB16AE3C1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HTML for a text area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DA79EE2-6411-489B-9D29-8A7B469884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textarea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name="comment" rows="4" cols="50"&gt;Welcome to PHP and MySQL!&lt;/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textarea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text area in the browser</a:t>
            </a:r>
          </a:p>
          <a:p>
            <a:endParaRPr lang="en-US" sz="1600" dirty="0"/>
          </a:p>
        </p:txBody>
      </p:sp>
      <p:pic>
        <p:nvPicPr>
          <p:cNvPr id="10" name="Content Placeholder 9" descr="Title describes slide">
            <a:extLst>
              <a:ext uri="{FF2B5EF4-FFF2-40B4-BE49-F238E27FC236}">
                <a16:creationId xmlns:a16="http://schemas.microsoft.com/office/drawing/2014/main" id="{8931187B-4DC0-490A-B318-857403460F8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2410867"/>
            <a:ext cx="6425741" cy="1170533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A8D04F6-460E-4D4D-A30B-A12DDBC512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2800" y="3843202"/>
            <a:ext cx="7391400" cy="1414598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PHP to get the data from the text area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$comment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'comment');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B04D5B-64FD-4D91-BBBC-FB3D7AA42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B5ECE-ABE1-459C-8DED-5B6D0672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15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708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E90E0BA-2709-4F43-91A6-8F2F9B40C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 of the 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 function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5E9AE7E-601A-44BD-BAEC-FBFE37149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($string[,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quote_style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$charset[,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double_encode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]]])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Common HTML character entities</a:t>
            </a:r>
          </a:p>
          <a:p>
            <a:endParaRPr lang="en-US" sz="1600" dirty="0"/>
          </a:p>
        </p:txBody>
      </p:sp>
      <p:graphicFrame>
        <p:nvGraphicFramePr>
          <p:cNvPr id="9" name="Table Placeholder 8">
            <a:extLst>
              <a:ext uri="{FF2B5EF4-FFF2-40B4-BE49-F238E27FC236}">
                <a16:creationId xmlns:a16="http://schemas.microsoft.com/office/drawing/2014/main" id="{38BD40FF-7649-41A3-8E1E-A5DBB6425CF9}"/>
              </a:ext>
            </a:extLst>
          </p:cNvPr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3113366125"/>
              </p:ext>
            </p:extLst>
          </p:nvPr>
        </p:nvGraphicFramePr>
        <p:xfrm>
          <a:off x="1295400" y="2468880"/>
          <a:ext cx="4857750" cy="3246118"/>
        </p:xfrm>
        <a:graphic>
          <a:graphicData uri="http://schemas.openxmlformats.org/drawingml/2006/table">
            <a:tbl>
              <a:tblPr firstRow="1"/>
              <a:tblGrid>
                <a:gridCol w="2571750">
                  <a:extLst>
                    <a:ext uri="{9D8B030D-6E8A-4147-A177-3AD203B41FA5}">
                      <a16:colId xmlns:a16="http://schemas.microsoft.com/office/drawing/2014/main" val="383932217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260411329"/>
                    </a:ext>
                  </a:extLst>
                </a:gridCol>
              </a:tblGrid>
              <a:tr h="534172"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</a:t>
                      </a: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828800" algn="l"/>
                          <a:tab pos="457200" algn="l"/>
                        </a:tabLst>
                      </a:pPr>
                      <a:r>
                        <a:rPr lang="en-US" sz="2000" b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 entity</a:t>
                      </a: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D87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176038"/>
                  </a:ext>
                </a:extLst>
              </a:tr>
              <a:tr h="45199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571500" algn="ctr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&amp;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&amp;amp;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55972"/>
                  </a:ext>
                </a:extLst>
              </a:tr>
              <a:tr h="45199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571500" algn="ctr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&lt;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800100" algn="l"/>
                          <a:tab pos="25146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&amp;lt;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205536"/>
                  </a:ext>
                </a:extLst>
              </a:tr>
              <a:tr h="45199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803275" algn="l"/>
                          <a:tab pos="2057400" algn="l"/>
                          <a:tab pos="571500" algn="ctr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&gt;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&amp;gt;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47331"/>
                  </a:ext>
                </a:extLst>
              </a:tr>
              <a:tr h="45199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803275" algn="l"/>
                          <a:tab pos="2057400" algn="l"/>
                          <a:tab pos="571500" algn="ctr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"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quot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86438"/>
                  </a:ext>
                </a:extLst>
              </a:tr>
              <a:tr h="45199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803275" algn="l"/>
                          <a:tab pos="2057400" algn="l"/>
                          <a:tab pos="571500" algn="ctr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'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&amp;#039;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750805"/>
                  </a:ext>
                </a:extLst>
              </a:tr>
              <a:tr h="45199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Non-breaking space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600"/>
                        </a:spcBef>
                        <a:spcAft>
                          <a:spcPts val="900"/>
                        </a:spcAft>
                        <a:tabLst>
                          <a:tab pos="914400" algn="l"/>
                          <a:tab pos="2057400" algn="l"/>
                          <a:tab pos="457200" algn="l"/>
                        </a:tabLs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en-US" sz="1600" b="1" dirty="0" err="1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nbsp</a:t>
                      </a:r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EC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38169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44BB10-A6E7-4295-94E1-D3479E3F5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21938-B29E-452F-BB4D-3AA35B620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16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928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F3C0F2B-D644-4E70-B018-0F674A06D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example that uses special characters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63CE0C1-BFAF-4B26-A7F8-B11CA14C21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607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sz="2000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text entered by the user</a:t>
            </a:r>
          </a:p>
          <a:p>
            <a:endParaRPr lang="en-US" dirty="0"/>
          </a:p>
        </p:txBody>
      </p:sp>
      <p:pic>
        <p:nvPicPr>
          <p:cNvPr id="11" name="Content Placeholder 10" descr="Title describes slide">
            <a:extLst>
              <a:ext uri="{FF2B5EF4-FFF2-40B4-BE49-F238E27FC236}">
                <a16:creationId xmlns:a16="http://schemas.microsoft.com/office/drawing/2014/main" id="{58094149-21E3-41A7-84AF-A68640E025B9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56271" y="1519572"/>
            <a:ext cx="5981981" cy="690228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F3106C3-B88E-4843-9499-2AE86263E5F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2800" y="2286000"/>
            <a:ext cx="7416800" cy="918442"/>
          </a:xfrm>
        </p:spPr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that converts special characters to character entities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$comment = $_POST['comment'];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$comment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($comment);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&lt;p&gt;&lt;?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$comment; ?&gt;&lt;/p&gt;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data displayed in the browser</a:t>
            </a:r>
          </a:p>
          <a:p>
            <a:endParaRPr lang="en-US" sz="1600" dirty="0"/>
          </a:p>
        </p:txBody>
      </p:sp>
      <p:pic>
        <p:nvPicPr>
          <p:cNvPr id="12" name="Content Placeholder 11" descr="Title describes slide">
            <a:extLst>
              <a:ext uri="{FF2B5EF4-FFF2-40B4-BE49-F238E27FC236}">
                <a16:creationId xmlns:a16="http://schemas.microsoft.com/office/drawing/2014/main" id="{AA625A25-D20A-433C-A3FA-E06710F444C4}"/>
              </a:ext>
            </a:extLst>
          </p:cNvPr>
          <p:cNvPicPr>
            <a:picLocks noGrp="1" noChangeAspect="1"/>
          </p:cNvPicPr>
          <p:nvPr>
            <p:ph sz="quarter" idx="17"/>
          </p:nvPr>
        </p:nvPicPr>
        <p:blipFill>
          <a:blip r:embed="rId3"/>
          <a:stretch>
            <a:fillRect/>
          </a:stretch>
        </p:blipFill>
        <p:spPr>
          <a:xfrm>
            <a:off x="1256271" y="4541491"/>
            <a:ext cx="5035732" cy="33530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3BAC5D-0E68-4013-A2BE-99F02D983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C0BDC-5D30-4086-9F3E-DC4AFBE9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17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223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C678C-D706-4A4C-8D07-98841674E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double-encoded less than character entity (&amp;</a:t>
            </a:r>
            <a:r>
              <a:rPr lang="en-US" sz="2400" b="1" dirty="0" err="1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</a:t>
            </a: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09070C-6039-4922-BEAB-3FE94CD6A3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amp;lt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statement that prevents double encoding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$comment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htmlspecialchars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($comment, ENT_COMPAT,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'ISO-8859-1', false);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16756-91D1-4F18-A184-884D46B6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63F623-E908-4A59-89CC-88A03CFDD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18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681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D22A-0919-48BE-8A4B-3CA3376F4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 of the nl2br() function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4F580-CB77-4AB0-9A55-E13A447F6E3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nl2br(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$string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sz="1600" b="1" i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is_xhtml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])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B38426-8996-4C10-9D53-0A6D2578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C0946-03AE-4D48-B422-60A96E83C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673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6874-427A-4DF9-94E2-6BD300458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 objectives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0E03C1-6A3A-4E89-AE39-0C6F233109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text boxes, password boxes, radio buttons, check boxes, drop-down lists, list boxes, and text areas to get input from the user.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hidden fields to pass data to the web application when a form is submitted.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htmlspecialchars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and nl2br() functions to display user entries the way you want them displayed.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 echo statements to display data in a web page.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370F6-B117-402D-9962-BB17A628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1A5921-644C-4407-950F-93B011D1A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8999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0E7AC9F-A95E-4946-9914-5FBF46A12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text entered into the text area</a:t>
            </a:r>
            <a:endParaRPr lang="en-US" dirty="0"/>
          </a:p>
        </p:txBody>
      </p:sp>
      <p:pic>
        <p:nvPicPr>
          <p:cNvPr id="10" name="Content Placeholder 9" descr="Title describes slide">
            <a:extLst>
              <a:ext uri="{FF2B5EF4-FFF2-40B4-BE49-F238E27FC236}">
                <a16:creationId xmlns:a16="http://schemas.microsoft.com/office/drawing/2014/main" id="{787286D8-D901-40FB-ABD6-CCD3AB594CE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95400" y="1124048"/>
            <a:ext cx="5514704" cy="100490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1471A9-C7DA-471C-AA8D-0D6526BD52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200" y="2286000"/>
            <a:ext cx="7543800" cy="457200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that converts line break characters </a:t>
            </a:r>
            <a:br>
              <a:rPr lang="en-US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line break tags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solidFill>
                <a:schemeClr val="tx1"/>
              </a:solidFill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$comment = </a:t>
            </a:r>
            <a:r>
              <a:rPr lang="en-US" sz="16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'comment');   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$comment = nl2br($comment, false);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// use &lt;</a:t>
            </a:r>
            <a:r>
              <a:rPr lang="en-US" sz="16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 tags, not &lt;</a:t>
            </a:r>
            <a:r>
              <a:rPr lang="en-US" sz="16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/&gt; tags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&lt;p&gt;&lt;?</a:t>
            </a:r>
            <a:r>
              <a:rPr lang="en-US" sz="1600" b="1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r>
              <a:rPr lang="en-US" sz="1600" b="1" dirty="0">
                <a:solidFill>
                  <a:schemeClr val="tx1"/>
                </a:solidFill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echo $comment; ?&gt;&lt;/p&gt;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data displayed in the browser</a:t>
            </a:r>
          </a:p>
          <a:p>
            <a:endParaRPr lang="en-US" sz="1600" dirty="0"/>
          </a:p>
        </p:txBody>
      </p:sp>
      <p:pic>
        <p:nvPicPr>
          <p:cNvPr id="11" name="Content Placeholder 10" descr="Title describes slide">
            <a:extLst>
              <a:ext uri="{FF2B5EF4-FFF2-40B4-BE49-F238E27FC236}">
                <a16:creationId xmlns:a16="http://schemas.microsoft.com/office/drawing/2014/main" id="{5A1C6AEB-CDA8-4555-AE50-27CC05461C53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3"/>
          <a:stretch>
            <a:fillRect/>
          </a:stretch>
        </p:blipFill>
        <p:spPr>
          <a:xfrm>
            <a:off x="1295400" y="5366184"/>
            <a:ext cx="4648200" cy="57741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3B90D-D979-48FE-9E9A-4BD6E4927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F6D28-244E-455D-AA96-BC4DBE0C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20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5093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6D95E-86B8-4764-9470-8F716FAAA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echo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3376F-205C-4307-AD5D-AF3D59D82F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$var1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echo(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0"/>
              </a:spcBef>
              <a:spcAft>
                <a:spcPts val="3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$var1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[, </a:t>
            </a:r>
            <a:r>
              <a:rPr lang="en-US" sz="16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$var2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...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'Welcome to PHP and MySQL!';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'Name: ' . $name;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echo('Name: ' . $name);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echo 'Cost: $', $cost;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C6DB15-A0AD-43C1-8DF9-3D552DD93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B240FB-7AF5-4062-A113-B21BDAAA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21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429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51D95-6B87-44B1-891E-A25B092AB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print statement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00D2F5-464D-4E86-B86A-79DDB6308B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Syntax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 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$var1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sz="1400" b="1" i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$var1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 'Welcome to PHP and MySQL!';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 'Name: ' . $name;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print('Name: ' . $name);</a:t>
            </a:r>
          </a:p>
          <a:p>
            <a:pPr marL="347345" marR="0">
              <a:spcBef>
                <a:spcPts val="900"/>
              </a:spcBef>
              <a:spcAft>
                <a:spcPts val="600"/>
              </a:spcAft>
              <a:tabLst>
                <a:tab pos="1371600" algn="l"/>
                <a:tab pos="2743200" algn="l"/>
              </a:tabLst>
            </a:pPr>
            <a:r>
              <a:rPr lang="en-US" b="1" spc="-10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print in an expression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($age &gt;= 18) ? print('Can vote.') : print('Cannot vote.');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95F2E-7BC0-4B9A-9967-61F603F11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4DB1C-DF9A-4FB5-AFB5-FF95A3FA5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284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77791-CE03-431C-BBB8-77FD2BE60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C13B3-56A6-477A-A2A3-3A220E91A8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way a PHP application gets data from text boxes, password boxes, hidden fields, radio buttons, check boxes, drop-down lists, list boxes, and text areas.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</a:t>
            </a:r>
            <a:r>
              <a:rPr lang="en-US" sz="2000" spc="-1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htmlspecialchars</a:t>
            </a: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() and nl2br() functions.</a:t>
            </a: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2"/>
              <a:tabLst>
                <a:tab pos="228600" algn="l"/>
                <a:tab pos="342900" algn="l"/>
                <a:tab pos="457200" algn="l"/>
              </a:tabLst>
            </a:pPr>
            <a:r>
              <a:rPr lang="en-US" sz="200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Describe the use of the echo and print statements.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1AF70B-E441-4138-93AE-F7A001963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E68052-8961-4778-8BB2-C515EF394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670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AA65087-BBCC-4790-AB92-3E2836156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 input: the HTML for three types of fields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85ECD1E-F8EC-4970-9EC1-1F681B0BCC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type="text"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user_name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rharris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type="password" name="password"&gt;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type="hidden" name="action" value="login"&gt;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text and password fields in the browser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FFFC7CCE-4AD0-48DD-8E7C-9412B117C07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59978" y="2627300"/>
            <a:ext cx="4912222" cy="98484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E72F5A-EA9B-4530-A102-21D499F8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E3DC73-BFB4-4648-81F0-473328C11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4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997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BB574-6B5D-471C-AA41-40D4FBA2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URL when using the GET method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A56FD-C894-4E00-A212-448C5E2AD9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process_data.php?user_name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rharris&amp;password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=s3cr3t72&amp;action=login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PHP for the GET method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$password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'password');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(INPUT_GET,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URL when using the POST method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process_data.php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PHP for the POST method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4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user_name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$password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'password');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$action = </a:t>
            </a:r>
            <a:r>
              <a:rPr lang="en-US" sz="14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'action');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4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BF918-B008-4316-B7BF-CF60A57C1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CCF10E-425D-4B52-9097-75D65A53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559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AFF03B-BCE3-4871-BD39-778197DD4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HTML for three radio buttons in a group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8E951B-CC6B-4605-AE29-EF8EA3CD6D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type="radio"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value="visa" checked&gt; Visa&lt;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type="radio"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mastercard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 MasterCard&lt;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5151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type="radio"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value="discover"&gt; Discover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radio buttons in the browser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17B692AA-CBFB-4DEE-AAE8-10938B7C940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38949" y="3264243"/>
            <a:ext cx="3333051" cy="95910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E9452-94D9-479E-9818-C8AABE28A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03BB25-B7A4-4B2B-B112-8407D12E3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6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223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05458-932C-49F7-908C-F3E8D7586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to access a radio button group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69A65A-E091-45EA-81AA-9E1AB26D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 to add a default value for a group </a:t>
            </a:r>
            <a:b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no default button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filter_input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(INPUT_POST, 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if ($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=== NULL) {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$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card_type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'unknown'; 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}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33F217-CA6D-44CB-BF72-86737DD94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F7F492-C1D0-4890-91D7-1885503F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>
              <a:latin typeface="Times New Roman"/>
            </a:endParaRPr>
          </a:p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C7, Slide </a:t>
            </a:r>
            <a:fld id="{BF5C1183-B085-4070-A402-C03A3F977D3D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33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205ED5B-8850-45C3-A578-33B4E0336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HTML for three check boxes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D3F0F89-97E5-4875-88F5-3E3485B15E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type="checkbox" name="pep" checked&gt; Pepperoni&lt;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type="checkbox"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 Mushrooms&lt;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type="checkbox" name="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 Olives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check boxes in the browser</a:t>
            </a:r>
          </a:p>
          <a:p>
            <a:endParaRPr lang="en-US" sz="1600" dirty="0"/>
          </a:p>
        </p:txBody>
      </p:sp>
      <p:pic>
        <p:nvPicPr>
          <p:cNvPr id="10" name="Content Placeholder 9" descr="Title describes slide">
            <a:extLst>
              <a:ext uri="{FF2B5EF4-FFF2-40B4-BE49-F238E27FC236}">
                <a16:creationId xmlns:a16="http://schemas.microsoft.com/office/drawing/2014/main" id="{68527B31-55ED-4EB3-8BBE-E0BD9ECAAB9C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0" y="2590722"/>
            <a:ext cx="3657600" cy="1037126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FA9E63F-6156-49DE-BDFB-D8AAF18BBCC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12800" y="3919402"/>
            <a:ext cx="7391400" cy="1414598"/>
          </a:xfrm>
        </p:spPr>
        <p:txBody>
          <a:bodyPr/>
          <a:lstStyle/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PHP to access the check box data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&lt;?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php</a:t>
            </a:r>
            <a:endParaRPr lang="en-US" sz="1600" b="1" dirty="0">
              <a:effectLst/>
              <a:latin typeface="Courier New" panose="02070309020205020404" pitchFamily="49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$pepperoni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($_POST['pep']);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$mushrooms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($_POST['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$olives = 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isset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($_POST['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']);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?&gt;</a:t>
            </a:r>
          </a:p>
          <a:p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83C9AD-76A2-4AF5-8E09-01427C78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F3003-DE25-482A-9410-B6297283C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8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2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FB2446C-6CB5-4E2E-ABDA-898BBEF55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4989"/>
            <a:ext cx="7315200" cy="369332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Three related check boxes in an array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8F64FD-26BB-4014-B52F-D3FE4A0D1E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type="checkbox" name="top[]" value="pep"&gt; Pepperoni&lt;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7345" marR="0">
              <a:spcBef>
                <a:spcPts val="0"/>
              </a:spcBef>
              <a:spcAft>
                <a:spcPts val="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type="checkbox" name="top[]"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msh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 Mushrooms&lt;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347345" marR="0">
              <a:spcBef>
                <a:spcPts val="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&lt;input type="checkbox" name="top[]" value="</a:t>
            </a:r>
            <a:r>
              <a:rPr lang="en-US" sz="1600" b="1" dirty="0" err="1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olv</a:t>
            </a:r>
            <a:r>
              <a:rPr lang="en-US" sz="1600" b="1" dirty="0">
                <a:effectLst/>
                <a:latin typeface="Courier New" panose="020703090202050204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"&gt; Olives</a:t>
            </a:r>
          </a:p>
          <a:p>
            <a:pPr marL="0" marR="0">
              <a:spcBef>
                <a:spcPts val="1500"/>
              </a:spcBef>
              <a:spcAft>
                <a:spcPts val="600"/>
              </a:spcAft>
              <a:tabLst>
                <a:tab pos="1371600" algn="l"/>
              </a:tabLst>
            </a:pPr>
            <a:r>
              <a:rPr lang="en-US" sz="2400" b="1" dirty="0">
                <a:solidFill>
                  <a:srgbClr val="00009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check boxes in the browser</a:t>
            </a:r>
          </a:p>
          <a:p>
            <a:endParaRPr lang="en-US" sz="1600" dirty="0"/>
          </a:p>
        </p:txBody>
      </p:sp>
      <p:pic>
        <p:nvPicPr>
          <p:cNvPr id="9" name="Content Placeholder 8" descr="Title describes slide">
            <a:extLst>
              <a:ext uri="{FF2B5EF4-FFF2-40B4-BE49-F238E27FC236}">
                <a16:creationId xmlns:a16="http://schemas.microsoft.com/office/drawing/2014/main" id="{266BDBE7-EBA0-47E1-B440-9D30CA290C5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1219201" y="3111928"/>
            <a:ext cx="3505200" cy="103857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8328DA-318D-4210-884A-6543545C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7706-A588-44E4-A131-A5824816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>
              <a:defRPr/>
            </a:pPr>
            <a:endParaRPr lang="en-US" sz="1400" dirty="0">
              <a:latin typeface="Times New Roman"/>
            </a:endParaRPr>
          </a:p>
          <a:p>
            <a:pPr algn="r">
              <a:defRPr/>
            </a:pPr>
            <a:r>
              <a:rPr lang="en-US" sz="900" dirty="0">
                <a:solidFill>
                  <a:schemeClr val="bg1"/>
                </a:solidFill>
                <a:latin typeface="Arial Narrow" panose="020B0606020202030204" pitchFamily="34" charset="0"/>
              </a:rPr>
              <a:t>C7, Slide </a:t>
            </a:r>
            <a:fld id="{BF5C1183-B085-4070-A402-C03A3F977D3D}" type="slidenum">
              <a:rPr lang="en-US" sz="900" smtClean="0">
                <a:solidFill>
                  <a:schemeClr val="bg1"/>
                </a:solidFill>
                <a:latin typeface="Arial Narrow" panose="020B0606020202030204" pitchFamily="34" charset="0"/>
              </a:rPr>
              <a:pPr algn="r">
                <a:defRPr/>
              </a:pPr>
              <a:t>9</a:t>
            </a:fld>
            <a:endParaRPr lang="en-US" sz="9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369316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lides_with_titles_logo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MA accessible slides - new format.potx" id="{559EF3C0-4B4D-4009-8932-B7E9BB24B956}" vid="{207E6EB6-5B63-4C91-9F06-4D6B6B3F1B0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MMA accessible slides - new format</Template>
  <TotalTime>485</TotalTime>
  <Words>1613</Words>
  <Application>Microsoft Office PowerPoint</Application>
  <PresentationFormat>On-screen Show (4:3)</PresentationFormat>
  <Paragraphs>236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Narrow</vt:lpstr>
      <vt:lpstr>Courier New</vt:lpstr>
      <vt:lpstr>Times New Roman</vt:lpstr>
      <vt:lpstr>Master slides_with_titles_logo</vt:lpstr>
      <vt:lpstr>Murach’s PHP and MySQL (4th Edition)</vt:lpstr>
      <vt:lpstr>Applied objectives</vt:lpstr>
      <vt:lpstr>Knowledge objectives</vt:lpstr>
      <vt:lpstr>Text input: the HTML for three types of fields</vt:lpstr>
      <vt:lpstr>The URL when using the GET method</vt:lpstr>
      <vt:lpstr>The HTML for three radio buttons in a group</vt:lpstr>
      <vt:lpstr>PHP to access a radio button group </vt:lpstr>
      <vt:lpstr>The HTML for three check boxes</vt:lpstr>
      <vt:lpstr>Three related check boxes in an array</vt:lpstr>
      <vt:lpstr>PHP that uses a loop to process the array</vt:lpstr>
      <vt:lpstr>The HTML for a drop-down list</vt:lpstr>
      <vt:lpstr>A list box that doesn’t allow multiple selections</vt:lpstr>
      <vt:lpstr>A list box that allows multiple selections</vt:lpstr>
      <vt:lpstr>PHP for a list box that allows multiple selections</vt:lpstr>
      <vt:lpstr>The HTML for a text area</vt:lpstr>
      <vt:lpstr>Syntax of the htmlspecialchars() function</vt:lpstr>
      <vt:lpstr>An example that uses special characters</vt:lpstr>
      <vt:lpstr>A double-encoded less than character entity (&amp;lt;)</vt:lpstr>
      <vt:lpstr>Syntax of the nl2br() function</vt:lpstr>
      <vt:lpstr>The text entered into the text area</vt:lpstr>
      <vt:lpstr>The echo statement</vt:lpstr>
      <vt:lpstr>The print statement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Murach’s PHP and MySQL (4th Edition)</dc:title>
  <dc:creator>Anne Boehm</dc:creator>
  <cp:lastModifiedBy>Anne Boehm</cp:lastModifiedBy>
  <cp:revision>35</cp:revision>
  <cp:lastPrinted>2016-01-14T23:03:16Z</cp:lastPrinted>
  <dcterms:created xsi:type="dcterms:W3CDTF">2022-04-04T18:14:02Z</dcterms:created>
  <dcterms:modified xsi:type="dcterms:W3CDTF">2022-04-19T22:09:38Z</dcterms:modified>
</cp:coreProperties>
</file>